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45" y="596971"/>
            <a:ext cx="17374101" cy="9112934"/>
            <a:chOff x="0" y="0"/>
            <a:chExt cx="4575895" cy="2400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5895" cy="2400114"/>
            </a:xfrm>
            <a:custGeom>
              <a:avLst/>
              <a:gdLst/>
              <a:ahLst/>
              <a:cxnLst/>
              <a:rect r="r" b="b" t="t" l="l"/>
              <a:pathLst>
                <a:path h="2400114" w="4575895">
                  <a:moveTo>
                    <a:pt x="15150" y="0"/>
                  </a:moveTo>
                  <a:lnTo>
                    <a:pt x="4560744" y="0"/>
                  </a:lnTo>
                  <a:cubicBezTo>
                    <a:pt x="4569112" y="0"/>
                    <a:pt x="4575895" y="6783"/>
                    <a:pt x="4575895" y="15150"/>
                  </a:cubicBezTo>
                  <a:lnTo>
                    <a:pt x="4575895" y="2384964"/>
                  </a:lnTo>
                  <a:cubicBezTo>
                    <a:pt x="4575895" y="2393331"/>
                    <a:pt x="4569112" y="2400114"/>
                    <a:pt x="4560744" y="2400114"/>
                  </a:cubicBezTo>
                  <a:lnTo>
                    <a:pt x="15150" y="2400114"/>
                  </a:lnTo>
                  <a:cubicBezTo>
                    <a:pt x="6783" y="2400114"/>
                    <a:pt x="0" y="2393331"/>
                    <a:pt x="0" y="2384964"/>
                  </a:cubicBezTo>
                  <a:lnTo>
                    <a:pt x="0" y="15150"/>
                  </a:lnTo>
                  <a:cubicBezTo>
                    <a:pt x="0" y="6783"/>
                    <a:pt x="6783" y="0"/>
                    <a:pt x="151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5895" cy="2438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77940" y="5600619"/>
            <a:ext cx="2847557" cy="2847557"/>
          </a:xfrm>
          <a:custGeom>
            <a:avLst/>
            <a:gdLst/>
            <a:ahLst/>
            <a:cxnLst/>
            <a:rect r="r" b="b" t="t" l="l"/>
            <a:pathLst>
              <a:path h="2847557" w="2847557">
                <a:moveTo>
                  <a:pt x="0" y="0"/>
                </a:moveTo>
                <a:lnTo>
                  <a:pt x="2847557" y="0"/>
                </a:lnTo>
                <a:lnTo>
                  <a:pt x="2847557" y="2847557"/>
                </a:lnTo>
                <a:lnTo>
                  <a:pt x="0" y="2847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84156"/>
            <a:ext cx="6411513" cy="6364021"/>
          </a:xfrm>
          <a:custGeom>
            <a:avLst/>
            <a:gdLst/>
            <a:ahLst/>
            <a:cxnLst/>
            <a:rect r="r" b="b" t="t" l="l"/>
            <a:pathLst>
              <a:path h="6364021" w="6411513">
                <a:moveTo>
                  <a:pt x="0" y="0"/>
                </a:moveTo>
                <a:lnTo>
                  <a:pt x="6411513" y="0"/>
                </a:lnTo>
                <a:lnTo>
                  <a:pt x="6411513" y="6364020"/>
                </a:lnTo>
                <a:lnTo>
                  <a:pt x="0" y="6364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58573" y="8343401"/>
            <a:ext cx="7800727" cy="91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68"/>
              </a:lnSpc>
              <a:spcBef>
                <a:spcPct val="0"/>
              </a:spcBef>
            </a:pPr>
            <a:r>
              <a:rPr lang="en-US" sz="5334">
                <a:solidFill>
                  <a:srgbClr val="5479F7"/>
                </a:solidFill>
                <a:latin typeface="Montserrat Classic"/>
              </a:rPr>
              <a:t>Mentor : Gagan Rajput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5636" y="1333500"/>
            <a:ext cx="9765318" cy="16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 u="sng">
                <a:solidFill>
                  <a:srgbClr val="000000"/>
                </a:solidFill>
                <a:latin typeface="Bebas Neue Bold"/>
              </a:rPr>
              <a:t>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5636" y="3588352"/>
            <a:ext cx="9633664" cy="203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2"/>
              </a:lnSpc>
            </a:pPr>
            <a:r>
              <a:rPr lang="en-US" sz="8161">
                <a:solidFill>
                  <a:srgbClr val="000000"/>
                </a:solidFill>
                <a:latin typeface="Bebas Neue Bold"/>
              </a:rPr>
              <a:t>TRAINING ON MACHINE LEARNING WITH 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53499" y="3076135"/>
            <a:ext cx="8430342" cy="4573184"/>
          </a:xfrm>
          <a:custGeom>
            <a:avLst/>
            <a:gdLst/>
            <a:ahLst/>
            <a:cxnLst/>
            <a:rect r="r" b="b" t="t" l="l"/>
            <a:pathLst>
              <a:path h="4573184" w="8430342">
                <a:moveTo>
                  <a:pt x="0" y="0"/>
                </a:moveTo>
                <a:lnTo>
                  <a:pt x="8430341" y="0"/>
                </a:lnTo>
                <a:lnTo>
                  <a:pt x="8430341" y="4573184"/>
                </a:lnTo>
                <a:lnTo>
                  <a:pt x="0" y="457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8" r="0" b="-9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5344" y="655113"/>
            <a:ext cx="8504102" cy="83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0"/>
              </a:lnSpc>
              <a:spcBef>
                <a:spcPct val="0"/>
              </a:spcBef>
            </a:pPr>
            <a:r>
              <a:rPr lang="en-US" sz="5980" u="sng">
                <a:solidFill>
                  <a:srgbClr val="000000"/>
                </a:solidFill>
                <a:latin typeface="Bebas Neue Bold"/>
              </a:rPr>
              <a:t>Deep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0790" y="1994721"/>
            <a:ext cx="9214790" cy="133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Deep Learning is a next evolution of machine learning.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611973"/>
            <a:ext cx="9214790" cy="133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The term Deep Learning was introduced to the machine learning community in 1986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0790" y="5448452"/>
            <a:ext cx="9214790" cy="262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Deep Learning is a subset of Machine Learning Where learning method is based on data representation or feature learning.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0790" y="8361778"/>
            <a:ext cx="9214790" cy="133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Deep Learning example : Google Lens, Camera Filters etc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732" y="1759966"/>
            <a:ext cx="15158262" cy="7947233"/>
          </a:xfrm>
          <a:custGeom>
            <a:avLst/>
            <a:gdLst/>
            <a:ahLst/>
            <a:cxnLst/>
            <a:rect r="r" b="b" t="t" l="l"/>
            <a:pathLst>
              <a:path h="7947233" w="15158262">
                <a:moveTo>
                  <a:pt x="0" y="0"/>
                </a:moveTo>
                <a:lnTo>
                  <a:pt x="15158262" y="0"/>
                </a:lnTo>
                <a:lnTo>
                  <a:pt x="15158262" y="7947233"/>
                </a:lnTo>
                <a:lnTo>
                  <a:pt x="0" y="7947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-321507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410" y="2429345"/>
            <a:ext cx="16258801" cy="4500204"/>
          </a:xfrm>
          <a:custGeom>
            <a:avLst/>
            <a:gdLst/>
            <a:ahLst/>
            <a:cxnLst/>
            <a:rect r="r" b="b" t="t" l="l"/>
            <a:pathLst>
              <a:path h="4500204" w="16258801">
                <a:moveTo>
                  <a:pt x="0" y="0"/>
                </a:moveTo>
                <a:lnTo>
                  <a:pt x="16258801" y="0"/>
                </a:lnTo>
                <a:lnTo>
                  <a:pt x="16258801" y="4500204"/>
                </a:lnTo>
                <a:lnTo>
                  <a:pt x="0" y="4500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793" y="1513484"/>
            <a:ext cx="15540414" cy="8373541"/>
          </a:xfrm>
          <a:custGeom>
            <a:avLst/>
            <a:gdLst/>
            <a:ahLst/>
            <a:cxnLst/>
            <a:rect r="r" b="b" t="t" l="l"/>
            <a:pathLst>
              <a:path h="8373541" w="15540414">
                <a:moveTo>
                  <a:pt x="0" y="0"/>
                </a:moveTo>
                <a:lnTo>
                  <a:pt x="15540414" y="0"/>
                </a:lnTo>
                <a:lnTo>
                  <a:pt x="15540414" y="8373541"/>
                </a:lnTo>
                <a:lnTo>
                  <a:pt x="0" y="837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0389" y="648691"/>
            <a:ext cx="106672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Types of Machine Learning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611939" cy="7430747"/>
          </a:xfrm>
          <a:custGeom>
            <a:avLst/>
            <a:gdLst/>
            <a:ahLst/>
            <a:cxnLst/>
            <a:rect r="r" b="b" t="t" l="l"/>
            <a:pathLst>
              <a:path h="7430747" w="14611939">
                <a:moveTo>
                  <a:pt x="0" y="0"/>
                </a:moveTo>
                <a:lnTo>
                  <a:pt x="14611939" y="0"/>
                </a:lnTo>
                <a:lnTo>
                  <a:pt x="14611939" y="7430747"/>
                </a:lnTo>
                <a:lnTo>
                  <a:pt x="0" y="743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26" t="-45783" r="-63695" b="-621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0542" y="7259719"/>
            <a:ext cx="10670047" cy="3027281"/>
          </a:xfrm>
          <a:custGeom>
            <a:avLst/>
            <a:gdLst/>
            <a:ahLst/>
            <a:cxnLst/>
            <a:rect r="r" b="b" t="t" l="l"/>
            <a:pathLst>
              <a:path h="3027281" w="10670047">
                <a:moveTo>
                  <a:pt x="0" y="0"/>
                </a:moveTo>
                <a:lnTo>
                  <a:pt x="10670047" y="0"/>
                </a:lnTo>
                <a:lnTo>
                  <a:pt x="10670047" y="3027281"/>
                </a:lnTo>
                <a:lnTo>
                  <a:pt x="0" y="3027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20" t="-129036" r="-55624" b="-1274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498298"/>
            <a:ext cx="8673178" cy="3761421"/>
          </a:xfrm>
          <a:custGeom>
            <a:avLst/>
            <a:gdLst/>
            <a:ahLst/>
            <a:cxnLst/>
            <a:rect r="r" b="b" t="t" l="l"/>
            <a:pathLst>
              <a:path h="3761421" w="8673178">
                <a:moveTo>
                  <a:pt x="0" y="0"/>
                </a:moveTo>
                <a:lnTo>
                  <a:pt x="8673178" y="0"/>
                </a:lnTo>
                <a:lnTo>
                  <a:pt x="8673178" y="3761421"/>
                </a:lnTo>
                <a:lnTo>
                  <a:pt x="0" y="376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26" t="-92341" r="-93281" b="-973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040" y="2939044"/>
            <a:ext cx="4793414" cy="4408911"/>
          </a:xfrm>
          <a:custGeom>
            <a:avLst/>
            <a:gdLst/>
            <a:ahLst/>
            <a:cxnLst/>
            <a:rect r="r" b="b" t="t" l="l"/>
            <a:pathLst>
              <a:path h="4408911" w="4793414">
                <a:moveTo>
                  <a:pt x="0" y="0"/>
                </a:moveTo>
                <a:lnTo>
                  <a:pt x="4793414" y="0"/>
                </a:lnTo>
                <a:lnTo>
                  <a:pt x="4793414" y="4408912"/>
                </a:lnTo>
                <a:lnTo>
                  <a:pt x="0" y="4408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08" t="-145703" r="-308236" b="-10481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29134" y="3107526"/>
            <a:ext cx="4029084" cy="4240429"/>
            <a:chOff x="0" y="0"/>
            <a:chExt cx="1061158" cy="11168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1158" cy="1116821"/>
            </a:xfrm>
            <a:custGeom>
              <a:avLst/>
              <a:gdLst/>
              <a:ahLst/>
              <a:cxnLst/>
              <a:rect r="r" b="b" t="t" l="l"/>
              <a:pathLst>
                <a:path h="1116821" w="1061158">
                  <a:moveTo>
                    <a:pt x="0" y="0"/>
                  </a:moveTo>
                  <a:lnTo>
                    <a:pt x="1061158" y="0"/>
                  </a:lnTo>
                  <a:lnTo>
                    <a:pt x="1061158" y="1116821"/>
                  </a:lnTo>
                  <a:lnTo>
                    <a:pt x="0" y="1116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61158" cy="115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995" y="917680"/>
            <a:ext cx="17130009" cy="8451640"/>
          </a:xfrm>
          <a:custGeom>
            <a:avLst/>
            <a:gdLst/>
            <a:ahLst/>
            <a:cxnLst/>
            <a:rect r="r" b="b" t="t" l="l"/>
            <a:pathLst>
              <a:path h="8451640" w="17130009">
                <a:moveTo>
                  <a:pt x="0" y="0"/>
                </a:moveTo>
                <a:lnTo>
                  <a:pt x="17130010" y="0"/>
                </a:lnTo>
                <a:lnTo>
                  <a:pt x="17130010" y="8451640"/>
                </a:lnTo>
                <a:lnTo>
                  <a:pt x="0" y="845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7" t="-43825" r="-58287" b="-6224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373506" cy="7570639"/>
          </a:xfrm>
          <a:custGeom>
            <a:avLst/>
            <a:gdLst/>
            <a:ahLst/>
            <a:cxnLst/>
            <a:rect r="r" b="b" t="t" l="l"/>
            <a:pathLst>
              <a:path h="7570639" w="15373506">
                <a:moveTo>
                  <a:pt x="0" y="0"/>
                </a:moveTo>
                <a:lnTo>
                  <a:pt x="15373506" y="0"/>
                </a:lnTo>
                <a:lnTo>
                  <a:pt x="15373506" y="7570639"/>
                </a:lnTo>
                <a:lnTo>
                  <a:pt x="0" y="757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19" t="-45044" r="-52009" b="-539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59017" y="-1050177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7570639"/>
            <a:ext cx="11133016" cy="2353624"/>
          </a:xfrm>
          <a:custGeom>
            <a:avLst/>
            <a:gdLst/>
            <a:ahLst/>
            <a:cxnLst/>
            <a:rect r="r" b="b" t="t" l="l"/>
            <a:pathLst>
              <a:path h="2353624" w="11133016">
                <a:moveTo>
                  <a:pt x="0" y="0"/>
                </a:moveTo>
                <a:lnTo>
                  <a:pt x="11133016" y="0"/>
                </a:lnTo>
                <a:lnTo>
                  <a:pt x="11133016" y="2353624"/>
                </a:lnTo>
                <a:lnTo>
                  <a:pt x="0" y="2353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88" t="-167337" r="-68507" b="-247647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69263" cy="10287000"/>
          </a:xfrm>
          <a:custGeom>
            <a:avLst/>
            <a:gdLst/>
            <a:ahLst/>
            <a:cxnLst/>
            <a:rect r="r" b="b" t="t" l="l"/>
            <a:pathLst>
              <a:path h="10287000" w="18769263">
                <a:moveTo>
                  <a:pt x="0" y="0"/>
                </a:moveTo>
                <a:lnTo>
                  <a:pt x="18769263" y="0"/>
                </a:lnTo>
                <a:lnTo>
                  <a:pt x="187692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13" t="-41767" r="-61266" b="-47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2459" y="3750470"/>
            <a:ext cx="10316804" cy="7110858"/>
          </a:xfrm>
          <a:custGeom>
            <a:avLst/>
            <a:gdLst/>
            <a:ahLst/>
            <a:cxnLst/>
            <a:rect r="r" b="b" t="t" l="l"/>
            <a:pathLst>
              <a:path h="7110858" w="10316804">
                <a:moveTo>
                  <a:pt x="0" y="0"/>
                </a:moveTo>
                <a:lnTo>
                  <a:pt x="10316804" y="0"/>
                </a:lnTo>
                <a:lnTo>
                  <a:pt x="10316804" y="7110858"/>
                </a:lnTo>
                <a:lnTo>
                  <a:pt x="0" y="7110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97" t="-65645" r="-100494" b="-3637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750470"/>
            <a:ext cx="7423759" cy="7827920"/>
            <a:chOff x="0" y="0"/>
            <a:chExt cx="1955229" cy="20616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5229" cy="2061674"/>
            </a:xfrm>
            <a:custGeom>
              <a:avLst/>
              <a:gdLst/>
              <a:ahLst/>
              <a:cxnLst/>
              <a:rect r="r" b="b" t="t" l="l"/>
              <a:pathLst>
                <a:path h="2061674" w="1955229">
                  <a:moveTo>
                    <a:pt x="0" y="0"/>
                  </a:moveTo>
                  <a:lnTo>
                    <a:pt x="1955229" y="0"/>
                  </a:lnTo>
                  <a:lnTo>
                    <a:pt x="1955229" y="2061674"/>
                  </a:lnTo>
                  <a:lnTo>
                    <a:pt x="0" y="20616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5229" cy="2099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4642141"/>
            <a:ext cx="8750953" cy="4616159"/>
          </a:xfrm>
          <a:custGeom>
            <a:avLst/>
            <a:gdLst/>
            <a:ahLst/>
            <a:cxnLst/>
            <a:rect r="r" b="b" t="t" l="l"/>
            <a:pathLst>
              <a:path h="4616159" w="8750953">
                <a:moveTo>
                  <a:pt x="0" y="0"/>
                </a:moveTo>
                <a:lnTo>
                  <a:pt x="8750953" y="0"/>
                </a:lnTo>
                <a:lnTo>
                  <a:pt x="8750953" y="4616159"/>
                </a:lnTo>
                <a:lnTo>
                  <a:pt x="0" y="4616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21" t="-118026" r="-120451" b="-73764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2294"/>
            <a:ext cx="18559724" cy="8942412"/>
          </a:xfrm>
          <a:custGeom>
            <a:avLst/>
            <a:gdLst/>
            <a:ahLst/>
            <a:cxnLst/>
            <a:rect r="r" b="b" t="t" l="l"/>
            <a:pathLst>
              <a:path h="8942412" w="18559724">
                <a:moveTo>
                  <a:pt x="0" y="0"/>
                </a:moveTo>
                <a:lnTo>
                  <a:pt x="18559724" y="0"/>
                </a:lnTo>
                <a:lnTo>
                  <a:pt x="18559724" y="8942412"/>
                </a:lnTo>
                <a:lnTo>
                  <a:pt x="0" y="894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8" t="-44920" r="-53076" b="-591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2786" y="-1371648"/>
            <a:ext cx="9022614" cy="3086100"/>
            <a:chOff x="0" y="0"/>
            <a:chExt cx="237632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6326" cy="812800"/>
            </a:xfrm>
            <a:custGeom>
              <a:avLst/>
              <a:gdLst/>
              <a:ahLst/>
              <a:cxnLst/>
              <a:rect r="r" b="b" t="t" l="l"/>
              <a:pathLst>
                <a:path h="812800" w="2376326">
                  <a:moveTo>
                    <a:pt x="0" y="0"/>
                  </a:moveTo>
                  <a:lnTo>
                    <a:pt x="2376326" y="0"/>
                  </a:lnTo>
                  <a:lnTo>
                    <a:pt x="23763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632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54603" y="393685"/>
            <a:ext cx="9022614" cy="3086100"/>
            <a:chOff x="0" y="0"/>
            <a:chExt cx="237632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6326" cy="812800"/>
            </a:xfrm>
            <a:custGeom>
              <a:avLst/>
              <a:gdLst/>
              <a:ahLst/>
              <a:cxnLst/>
              <a:rect r="r" b="b" t="t" l="l"/>
              <a:pathLst>
                <a:path h="812800" w="2376326">
                  <a:moveTo>
                    <a:pt x="0" y="0"/>
                  </a:moveTo>
                  <a:lnTo>
                    <a:pt x="2376326" y="0"/>
                  </a:lnTo>
                  <a:lnTo>
                    <a:pt x="23763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7632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263" y="168494"/>
            <a:ext cx="7266277" cy="1537097"/>
          </a:xfrm>
          <a:custGeom>
            <a:avLst/>
            <a:gdLst/>
            <a:ahLst/>
            <a:cxnLst/>
            <a:rect r="r" b="b" t="t" l="l"/>
            <a:pathLst>
              <a:path h="1537097" w="7266277">
                <a:moveTo>
                  <a:pt x="0" y="0"/>
                </a:moveTo>
                <a:lnTo>
                  <a:pt x="7266277" y="0"/>
                </a:lnTo>
                <a:lnTo>
                  <a:pt x="7266277" y="1537097"/>
                </a:lnTo>
                <a:lnTo>
                  <a:pt x="0" y="1537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13" t="-108216" r="-61266" b="-2833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1297" y="168494"/>
            <a:ext cx="7229239" cy="2143167"/>
          </a:xfrm>
          <a:custGeom>
            <a:avLst/>
            <a:gdLst/>
            <a:ahLst/>
            <a:cxnLst/>
            <a:rect r="r" b="b" t="t" l="l"/>
            <a:pathLst>
              <a:path h="2143167" w="7229239">
                <a:moveTo>
                  <a:pt x="0" y="0"/>
                </a:moveTo>
                <a:lnTo>
                  <a:pt x="7229240" y="0"/>
                </a:lnTo>
                <a:lnTo>
                  <a:pt x="7229240" y="2143168"/>
                </a:lnTo>
                <a:lnTo>
                  <a:pt x="0" y="2143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91" t="-77022" r="-60890" b="-1735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1297" y="2440773"/>
            <a:ext cx="6916195" cy="2779962"/>
          </a:xfrm>
          <a:custGeom>
            <a:avLst/>
            <a:gdLst/>
            <a:ahLst/>
            <a:cxnLst/>
            <a:rect r="r" b="b" t="t" l="l"/>
            <a:pathLst>
              <a:path h="2779962" w="6916195">
                <a:moveTo>
                  <a:pt x="0" y="0"/>
                </a:moveTo>
                <a:lnTo>
                  <a:pt x="6916196" y="0"/>
                </a:lnTo>
                <a:lnTo>
                  <a:pt x="6916196" y="2779963"/>
                </a:lnTo>
                <a:lnTo>
                  <a:pt x="0" y="277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61" t="-56707" r="-63170" b="-1061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2247" y="2188885"/>
            <a:ext cx="6667446" cy="3283739"/>
          </a:xfrm>
          <a:custGeom>
            <a:avLst/>
            <a:gdLst/>
            <a:ahLst/>
            <a:cxnLst/>
            <a:rect r="r" b="b" t="t" l="l"/>
            <a:pathLst>
              <a:path h="3283739" w="6667446">
                <a:moveTo>
                  <a:pt x="0" y="0"/>
                </a:moveTo>
                <a:lnTo>
                  <a:pt x="6667446" y="0"/>
                </a:lnTo>
                <a:lnTo>
                  <a:pt x="6667446" y="3283739"/>
                </a:lnTo>
                <a:lnTo>
                  <a:pt x="0" y="3283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85" t="-47787" r="-61072" b="-639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110" y="5978717"/>
            <a:ext cx="6624583" cy="1976420"/>
          </a:xfrm>
          <a:custGeom>
            <a:avLst/>
            <a:gdLst/>
            <a:ahLst/>
            <a:cxnLst/>
            <a:rect r="r" b="b" t="t" l="l"/>
            <a:pathLst>
              <a:path h="1976420" w="6624583">
                <a:moveTo>
                  <a:pt x="0" y="0"/>
                </a:moveTo>
                <a:lnTo>
                  <a:pt x="6624583" y="0"/>
                </a:lnTo>
                <a:lnTo>
                  <a:pt x="6624583" y="1976420"/>
                </a:lnTo>
                <a:lnTo>
                  <a:pt x="0" y="1976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75905" r="-62114" b="-1759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12769" y="5472624"/>
            <a:ext cx="5922281" cy="3266399"/>
          </a:xfrm>
          <a:custGeom>
            <a:avLst/>
            <a:gdLst/>
            <a:ahLst/>
            <a:cxnLst/>
            <a:rect r="r" b="b" t="t" l="l"/>
            <a:pathLst>
              <a:path h="3266399" w="5922281">
                <a:moveTo>
                  <a:pt x="0" y="0"/>
                </a:moveTo>
                <a:lnTo>
                  <a:pt x="5922281" y="0"/>
                </a:lnTo>
                <a:lnTo>
                  <a:pt x="5922281" y="3266399"/>
                </a:lnTo>
                <a:lnTo>
                  <a:pt x="0" y="326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26" t="-41461" r="-64356" b="-507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91447" y="8461230"/>
            <a:ext cx="3904195" cy="1594139"/>
          </a:xfrm>
          <a:custGeom>
            <a:avLst/>
            <a:gdLst/>
            <a:ahLst/>
            <a:cxnLst/>
            <a:rect r="r" b="b" t="t" l="l"/>
            <a:pathLst>
              <a:path h="1594139" w="3904195">
                <a:moveTo>
                  <a:pt x="0" y="0"/>
                </a:moveTo>
                <a:lnTo>
                  <a:pt x="3904195" y="0"/>
                </a:lnTo>
                <a:lnTo>
                  <a:pt x="3904195" y="1594140"/>
                </a:lnTo>
                <a:lnTo>
                  <a:pt x="0" y="1594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786" t="-136008" r="-99968" b="-10342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7760540" y="765075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50"/>
                </a:lnTo>
                <a:lnTo>
                  <a:pt x="1866370" y="527250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6062490" y="2375152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49"/>
                </a:lnTo>
                <a:lnTo>
                  <a:pt x="1866370" y="527249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7824927" y="3926091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49"/>
                </a:lnTo>
                <a:lnTo>
                  <a:pt x="1866370" y="527249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5400000">
            <a:off x="6891742" y="5506598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50"/>
                </a:lnTo>
                <a:lnTo>
                  <a:pt x="1866370" y="527250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800000">
            <a:off x="7824927" y="7087106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49"/>
                </a:lnTo>
                <a:lnTo>
                  <a:pt x="1866370" y="527249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8758112" y="9258300"/>
            <a:ext cx="1866370" cy="527250"/>
          </a:xfrm>
          <a:custGeom>
            <a:avLst/>
            <a:gdLst/>
            <a:ahLst/>
            <a:cxnLst/>
            <a:rect r="r" b="b" t="t" l="l"/>
            <a:pathLst>
              <a:path h="527250" w="1866370">
                <a:moveTo>
                  <a:pt x="1866370" y="0"/>
                </a:moveTo>
                <a:lnTo>
                  <a:pt x="0" y="0"/>
                </a:lnTo>
                <a:lnTo>
                  <a:pt x="0" y="527250"/>
                </a:lnTo>
                <a:lnTo>
                  <a:pt x="1866370" y="527250"/>
                </a:lnTo>
                <a:lnTo>
                  <a:pt x="18663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1076" y="2385645"/>
            <a:ext cx="927410" cy="92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31076" y="3615591"/>
            <a:ext cx="927410" cy="9274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31076" y="4845538"/>
            <a:ext cx="927410" cy="9274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1076" y="6075484"/>
            <a:ext cx="927410" cy="9274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31076" y="7305431"/>
            <a:ext cx="927410" cy="927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80812" y="3279886"/>
            <a:ext cx="6559714" cy="5961574"/>
          </a:xfrm>
          <a:custGeom>
            <a:avLst/>
            <a:gdLst/>
            <a:ahLst/>
            <a:cxnLst/>
            <a:rect r="r" b="b" t="t" l="l"/>
            <a:pathLst>
              <a:path h="5961574" w="6559714">
                <a:moveTo>
                  <a:pt x="0" y="0"/>
                </a:moveTo>
                <a:lnTo>
                  <a:pt x="6559714" y="0"/>
                </a:lnTo>
                <a:lnTo>
                  <a:pt x="6559714" y="5961574"/>
                </a:lnTo>
                <a:lnTo>
                  <a:pt x="0" y="596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83" t="0" r="-3078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14628" y="2287914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Introduction to 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1490" y="2285084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3879810"/>
            <a:ext cx="8871831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Difference between AI, ML, DL and 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1490" y="3515030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14628" y="4747806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Application of machine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61490" y="4744976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4628" y="5977753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Types of machine learning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1490" y="5974923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14628" y="7207699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Life cycle of machine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61490" y="7204869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1449" y="1770602"/>
            <a:ext cx="4186651" cy="16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4663" y="266023"/>
            <a:ext cx="9754953" cy="9754953"/>
          </a:xfrm>
          <a:custGeom>
            <a:avLst/>
            <a:gdLst/>
            <a:ahLst/>
            <a:cxnLst/>
            <a:rect r="r" b="b" t="t" l="l"/>
            <a:pathLst>
              <a:path h="9754953" w="9754953">
                <a:moveTo>
                  <a:pt x="0" y="0"/>
                </a:moveTo>
                <a:lnTo>
                  <a:pt x="9754954" y="0"/>
                </a:lnTo>
                <a:lnTo>
                  <a:pt x="9754954" y="9754954"/>
                </a:lnTo>
                <a:lnTo>
                  <a:pt x="0" y="975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224" y="-1672384"/>
            <a:ext cx="9038613" cy="5749656"/>
            <a:chOff x="0" y="0"/>
            <a:chExt cx="12051485" cy="76662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666419"/>
              <a:ext cx="5375703" cy="5999788"/>
            </a:xfrm>
            <a:custGeom>
              <a:avLst/>
              <a:gdLst/>
              <a:ahLst/>
              <a:cxnLst/>
              <a:rect r="r" b="b" t="t" l="l"/>
              <a:pathLst>
                <a:path h="5999788" w="5375703">
                  <a:moveTo>
                    <a:pt x="0" y="0"/>
                  </a:moveTo>
                  <a:lnTo>
                    <a:pt x="5375703" y="0"/>
                  </a:lnTo>
                  <a:lnTo>
                    <a:pt x="5375703" y="5999789"/>
                  </a:lnTo>
                  <a:lnTo>
                    <a:pt x="0" y="599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4261" t="-83176" r="-290438" b="-88249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4823603" y="0"/>
              <a:ext cx="7227881" cy="6324387"/>
              <a:chOff x="0" y="0"/>
              <a:chExt cx="812800" cy="71119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711199"/>
              </a:xfrm>
              <a:custGeom>
                <a:avLst/>
                <a:gdLst/>
                <a:ahLst/>
                <a:cxnLst/>
                <a:rect r="r" b="b" t="t" l="l"/>
                <a:pathLst>
                  <a:path h="71119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11199"/>
                    </a:lnTo>
                    <a:lnTo>
                      <a:pt x="0" y="711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7492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9534608" y="5143500"/>
            <a:ext cx="8603309" cy="4817853"/>
          </a:xfrm>
          <a:custGeom>
            <a:avLst/>
            <a:gdLst/>
            <a:ahLst/>
            <a:cxnLst/>
            <a:rect r="r" b="b" t="t" l="l"/>
            <a:pathLst>
              <a:path h="4817853" w="8603309">
                <a:moveTo>
                  <a:pt x="0" y="0"/>
                </a:moveTo>
                <a:lnTo>
                  <a:pt x="8603309" y="0"/>
                </a:lnTo>
                <a:lnTo>
                  <a:pt x="8603309" y="4817853"/>
                </a:lnTo>
                <a:lnTo>
                  <a:pt x="0" y="481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8442" y="2078355"/>
            <a:ext cx="8710379" cy="185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3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"Machine Learning is a branch of artificial intelligence (AI) that enables machines to learn and improve from experience without being explicitly programmed."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983" y="459263"/>
            <a:ext cx="6831298" cy="16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36"/>
              </a:lnSpc>
            </a:pPr>
            <a:r>
              <a:rPr lang="en-US" sz="6274">
                <a:solidFill>
                  <a:srgbClr val="000000"/>
                </a:solidFill>
                <a:latin typeface="Bebas Neue Bold"/>
              </a:rPr>
              <a:t>Introduction to Machine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442" y="4067746"/>
            <a:ext cx="8710379" cy="214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43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The name machine learning was coined in 1959 by Arthur Samuel Tom M. Mitchell provided a widely quoted, more formal definition of the algorithms studied in the machine learning field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8442" y="6375056"/>
            <a:ext cx="8710379" cy="416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Definition by Tom Mitchell (1998):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Machine Learning is the study of algorithms that 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• improve their performance P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• at some task T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• with experience E.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 well-defined learning task is given by &lt;P, T, E&gt;</a:t>
            </a: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011" y="2417004"/>
            <a:ext cx="16059289" cy="5725672"/>
          </a:xfrm>
          <a:custGeom>
            <a:avLst/>
            <a:gdLst/>
            <a:ahLst/>
            <a:cxnLst/>
            <a:rect r="r" b="b" t="t" l="l"/>
            <a:pathLst>
              <a:path h="5725672" w="16059289">
                <a:moveTo>
                  <a:pt x="0" y="0"/>
                </a:moveTo>
                <a:lnTo>
                  <a:pt x="16059289" y="0"/>
                </a:lnTo>
                <a:lnTo>
                  <a:pt x="16059289" y="5725672"/>
                </a:lnTo>
                <a:lnTo>
                  <a:pt x="0" y="572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01" r="0" b="-24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165" y="7200940"/>
            <a:ext cx="2794510" cy="2392799"/>
          </a:xfrm>
          <a:custGeom>
            <a:avLst/>
            <a:gdLst/>
            <a:ahLst/>
            <a:cxnLst/>
            <a:rect r="r" b="b" t="t" l="l"/>
            <a:pathLst>
              <a:path h="2392799" w="2794510">
                <a:moveTo>
                  <a:pt x="0" y="0"/>
                </a:moveTo>
                <a:lnTo>
                  <a:pt x="2794510" y="0"/>
                </a:lnTo>
                <a:lnTo>
                  <a:pt x="2794510" y="2392799"/>
                </a:lnTo>
                <a:lnTo>
                  <a:pt x="0" y="2392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0347" y="3756234"/>
            <a:ext cx="3909504" cy="1769939"/>
          </a:xfrm>
          <a:custGeom>
            <a:avLst/>
            <a:gdLst/>
            <a:ahLst/>
            <a:cxnLst/>
            <a:rect r="r" b="b" t="t" l="l"/>
            <a:pathLst>
              <a:path h="1769939" w="3909504">
                <a:moveTo>
                  <a:pt x="0" y="0"/>
                </a:moveTo>
                <a:lnTo>
                  <a:pt x="3909503" y="0"/>
                </a:lnTo>
                <a:lnTo>
                  <a:pt x="3909503" y="1769939"/>
                </a:lnTo>
                <a:lnTo>
                  <a:pt x="0" y="176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3059" y="6461428"/>
            <a:ext cx="4273695" cy="3418956"/>
          </a:xfrm>
          <a:custGeom>
            <a:avLst/>
            <a:gdLst/>
            <a:ahLst/>
            <a:cxnLst/>
            <a:rect r="r" b="b" t="t" l="l"/>
            <a:pathLst>
              <a:path h="3418956" w="4273695">
                <a:moveTo>
                  <a:pt x="0" y="0"/>
                </a:moveTo>
                <a:lnTo>
                  <a:pt x="4273696" y="0"/>
                </a:lnTo>
                <a:lnTo>
                  <a:pt x="4273696" y="3418956"/>
                </a:lnTo>
                <a:lnTo>
                  <a:pt x="0" y="3418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16755" y="4139464"/>
            <a:ext cx="3923945" cy="2008072"/>
          </a:xfrm>
          <a:custGeom>
            <a:avLst/>
            <a:gdLst/>
            <a:ahLst/>
            <a:cxnLst/>
            <a:rect r="r" b="b" t="t" l="l"/>
            <a:pathLst>
              <a:path h="2008072" w="3923945">
                <a:moveTo>
                  <a:pt x="0" y="0"/>
                </a:moveTo>
                <a:lnTo>
                  <a:pt x="3923945" y="0"/>
                </a:lnTo>
                <a:lnTo>
                  <a:pt x="3923945" y="2008072"/>
                </a:lnTo>
                <a:lnTo>
                  <a:pt x="0" y="2008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00" t="0" r="-8800" b="-98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2700" y="4143778"/>
            <a:ext cx="3343439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Some tasks cannot be defined well, except by examples (e.g., recognizing people)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69486" y="3727659"/>
            <a:ext cx="2657633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Human expertise does not exist (navigating on Mars)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1132" y="6979285"/>
            <a:ext cx="3092679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Humans can’t explain their expertise (speech recognition)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1675" y="687481"/>
            <a:ext cx="8975721" cy="168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Why Machine Learning is Important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4075" y="5772569"/>
            <a:ext cx="3622048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Relationships and correlations can be hidden within large amounts of data.  Machine Learning/Data Mining may be able to find these relationships.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1836" y="1954549"/>
            <a:ext cx="11664328" cy="7442952"/>
          </a:xfrm>
          <a:custGeom>
            <a:avLst/>
            <a:gdLst/>
            <a:ahLst/>
            <a:cxnLst/>
            <a:rect r="r" b="b" t="t" l="l"/>
            <a:pathLst>
              <a:path h="7442952" w="11664328">
                <a:moveTo>
                  <a:pt x="0" y="0"/>
                </a:moveTo>
                <a:lnTo>
                  <a:pt x="11664328" y="0"/>
                </a:lnTo>
                <a:lnTo>
                  <a:pt x="11664328" y="7442952"/>
                </a:lnTo>
                <a:lnTo>
                  <a:pt x="0" y="7442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77" t="-96584" r="-117215" b="-455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1028" y="631736"/>
            <a:ext cx="10625943" cy="9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6612">
                <a:solidFill>
                  <a:srgbClr val="000000"/>
                </a:solidFill>
                <a:latin typeface="Bebas Neue Bold"/>
              </a:rPr>
              <a:t>Difference between AI, ML, DL and 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41139" y="0"/>
            <a:ext cx="10446861" cy="10784153"/>
            <a:chOff x="0" y="0"/>
            <a:chExt cx="2751437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1437" cy="2840271"/>
            </a:xfrm>
            <a:custGeom>
              <a:avLst/>
              <a:gdLst/>
              <a:ahLst/>
              <a:cxnLst/>
              <a:rect r="r" b="b" t="t" l="l"/>
              <a:pathLst>
                <a:path h="2840271" w="2751437">
                  <a:moveTo>
                    <a:pt x="0" y="0"/>
                  </a:moveTo>
                  <a:lnTo>
                    <a:pt x="2751437" y="0"/>
                  </a:lnTo>
                  <a:lnTo>
                    <a:pt x="2751437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51437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36136" y="437237"/>
            <a:ext cx="4664078" cy="3493556"/>
          </a:xfrm>
          <a:custGeom>
            <a:avLst/>
            <a:gdLst/>
            <a:ahLst/>
            <a:cxnLst/>
            <a:rect r="r" b="b" t="t" l="l"/>
            <a:pathLst>
              <a:path h="3493556" w="4664078">
                <a:moveTo>
                  <a:pt x="0" y="0"/>
                </a:moveTo>
                <a:lnTo>
                  <a:pt x="4664077" y="0"/>
                </a:lnTo>
                <a:lnTo>
                  <a:pt x="4664077" y="3493556"/>
                </a:lnTo>
                <a:lnTo>
                  <a:pt x="0" y="349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59257" y="5372293"/>
            <a:ext cx="5817835" cy="4363377"/>
          </a:xfrm>
          <a:custGeom>
            <a:avLst/>
            <a:gdLst/>
            <a:ahLst/>
            <a:cxnLst/>
            <a:rect r="r" b="b" t="t" l="l"/>
            <a:pathLst>
              <a:path h="4363377" w="5817835">
                <a:moveTo>
                  <a:pt x="0" y="0"/>
                </a:moveTo>
                <a:lnTo>
                  <a:pt x="5817835" y="0"/>
                </a:lnTo>
                <a:lnTo>
                  <a:pt x="5817835" y="4363376"/>
                </a:lnTo>
                <a:lnTo>
                  <a:pt x="0" y="436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133296"/>
            <a:ext cx="6118937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Al(Artificial Intelligence) is a subfield of Computer Science.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5023"/>
            <a:ext cx="5390268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Artificial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25558"/>
            <a:ext cx="6118937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Al term was coined by John McCarthy in year 1956s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21337"/>
            <a:ext cx="6118937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Artificial Intelligence, term was meant to describe the goal that machines will be able to have humans like intelligence in future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30747" y="3969908"/>
            <a:ext cx="33705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 Classic"/>
              </a:rPr>
              <a:t>John McCarthy in year 1956s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49137"/>
            <a:ext cx="3649020" cy="2050285"/>
          </a:xfrm>
          <a:custGeom>
            <a:avLst/>
            <a:gdLst/>
            <a:ahLst/>
            <a:cxnLst/>
            <a:rect r="r" b="b" t="t" l="l"/>
            <a:pathLst>
              <a:path h="2050285" w="3649020">
                <a:moveTo>
                  <a:pt x="0" y="0"/>
                </a:moveTo>
                <a:lnTo>
                  <a:pt x="3649020" y="0"/>
                </a:lnTo>
                <a:lnTo>
                  <a:pt x="3649020" y="2050285"/>
                </a:lnTo>
                <a:lnTo>
                  <a:pt x="0" y="205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7000" y="5049137"/>
            <a:ext cx="1986050" cy="1986050"/>
          </a:xfrm>
          <a:custGeom>
            <a:avLst/>
            <a:gdLst/>
            <a:ahLst/>
            <a:cxnLst/>
            <a:rect r="r" b="b" t="t" l="l"/>
            <a:pathLst>
              <a:path h="1986050" w="1986050">
                <a:moveTo>
                  <a:pt x="0" y="0"/>
                </a:moveTo>
                <a:lnTo>
                  <a:pt x="1986050" y="0"/>
                </a:lnTo>
                <a:lnTo>
                  <a:pt x="1986050" y="1986050"/>
                </a:lnTo>
                <a:lnTo>
                  <a:pt x="0" y="198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6650" y="7417305"/>
            <a:ext cx="2219809" cy="2536924"/>
          </a:xfrm>
          <a:custGeom>
            <a:avLst/>
            <a:gdLst/>
            <a:ahLst/>
            <a:cxnLst/>
            <a:rect r="r" b="b" t="t" l="l"/>
            <a:pathLst>
              <a:path h="2536924" w="2219809">
                <a:moveTo>
                  <a:pt x="0" y="0"/>
                </a:moveTo>
                <a:lnTo>
                  <a:pt x="2219809" y="0"/>
                </a:lnTo>
                <a:lnTo>
                  <a:pt x="2219809" y="2536924"/>
                </a:lnTo>
                <a:lnTo>
                  <a:pt x="0" y="2536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75206" y="7406829"/>
            <a:ext cx="3962622" cy="2547400"/>
          </a:xfrm>
          <a:custGeom>
            <a:avLst/>
            <a:gdLst/>
            <a:ahLst/>
            <a:cxnLst/>
            <a:rect r="r" b="b" t="t" l="l"/>
            <a:pathLst>
              <a:path h="2547400" w="3962622">
                <a:moveTo>
                  <a:pt x="0" y="0"/>
                </a:moveTo>
                <a:lnTo>
                  <a:pt x="3962622" y="0"/>
                </a:lnTo>
                <a:lnTo>
                  <a:pt x="3962622" y="2547400"/>
                </a:lnTo>
                <a:lnTo>
                  <a:pt x="0" y="254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78355" y="1941010"/>
            <a:ext cx="9931290" cy="139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Montserrat Classic Bold"/>
              </a:rPr>
              <a:t>Artificial Intelligence can be split between two branches:</a:t>
            </a:r>
          </a:p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Montserrat Classic Bold"/>
              </a:rPr>
              <a:t>1.Applied Al(weak Al)</a:t>
            </a:r>
          </a:p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Montserrat Classic Bold"/>
              </a:rPr>
              <a:t>2.Generalized Al (strong 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8320" y="552132"/>
            <a:ext cx="13491359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types of Artificial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79419"/>
            <a:ext cx="8968308" cy="45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Montserrat Classic Bold"/>
              </a:rPr>
              <a:t>1. Applied Al(weak AI)- perform some specific tasks.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69680"/>
            <a:ext cx="7899490" cy="45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Montserrat Classic Bold"/>
              </a:rPr>
              <a:t>2.Generalized Al(strong Al)- acts like humans.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43172" y="2182581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5344" y="1730570"/>
            <a:ext cx="8504102" cy="83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0"/>
              </a:lnSpc>
              <a:spcBef>
                <a:spcPct val="0"/>
              </a:spcBef>
            </a:pPr>
            <a:r>
              <a:rPr lang="en-US" sz="5980" u="sng">
                <a:solidFill>
                  <a:srgbClr val="000000"/>
                </a:solidFill>
                <a:latin typeface="Bebas Neue Bold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966415"/>
            <a:ext cx="9214790" cy="68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Machine Learning is a subset of 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649576"/>
            <a:ext cx="9214790" cy="262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033">
                <a:solidFill>
                  <a:srgbClr val="000000"/>
                </a:solidFill>
                <a:latin typeface="Bebas Neue Bold"/>
              </a:rPr>
              <a:t>Machine Learning is a set of algorithms that train on a data set to make predictions or take actions in order to optimize some 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DAF5fqQi-ZY</dc:identifier>
  <dcterms:modified xsi:type="dcterms:W3CDTF">2011-08-01T06:04:30Z</dcterms:modified>
  <cp:revision>1</cp:revision>
  <dc:title>Machine Learning</dc:title>
</cp:coreProperties>
</file>